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9" r:id="rId3"/>
    <p:sldId id="261" r:id="rId4"/>
    <p:sldId id="269" r:id="rId5"/>
    <p:sldId id="263" r:id="rId6"/>
    <p:sldId id="264" r:id="rId7"/>
    <p:sldId id="270" r:id="rId8"/>
    <p:sldId id="265" r:id="rId9"/>
    <p:sldId id="267" r:id="rId10"/>
    <p:sldId id="268" r:id="rId11"/>
    <p:sldId id="271" r:id="rId12"/>
    <p:sldId id="262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-Benutzer" initials="W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C30D"/>
    <a:srgbClr val="E7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9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78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26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4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27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5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22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6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03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3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9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4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4294" y="2120483"/>
            <a:ext cx="5434301" cy="18106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9026" y="2111577"/>
            <a:ext cx="6428445" cy="133412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RND-Division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59" y="45941"/>
            <a:ext cx="1162181" cy="10885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6135" y="1233961"/>
            <a:ext cx="3814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ОТКРЫТЫЕ ДАННЫЕ ТОМСКОЙ ОБЛАСТИ</a:t>
            </a: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4114591" y="1610304"/>
            <a:ext cx="917442" cy="212839"/>
          </a:xfrm>
          <a:prstGeom prst="flowChartTerminator">
            <a:avLst/>
          </a:prstGeom>
          <a:solidFill>
            <a:srgbClr val="E72B2B"/>
          </a:solidFill>
          <a:ln>
            <a:solidFill>
              <a:srgbClr val="E7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359025" y="3873179"/>
            <a:ext cx="6428445" cy="1334120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b="0" kern="1200">
                <a:solidFill>
                  <a:srgbClr val="FFFEFF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35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785" y="5634780"/>
            <a:ext cx="2124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Заслонкина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Полина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80550" y="5634780"/>
            <a:ext cx="2124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Чугунов </a:t>
            </a:r>
          </a:p>
          <a:p>
            <a:pPr algn="ctr"/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Роман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53315" y="5634780"/>
            <a:ext cx="2124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Кульневич</a:t>
            </a:r>
            <a:b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Алексей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26080" y="5634780"/>
            <a:ext cx="2124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Радишевский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Владислав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05" y="45941"/>
            <a:ext cx="1226095" cy="910467"/>
          </a:xfrm>
          <a:prstGeom prst="rect">
            <a:avLst/>
          </a:prstGeom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E8A13CBC-6B4B-4221-98FB-0B70175B4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" y="161542"/>
            <a:ext cx="709859" cy="70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564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1669" y="1963421"/>
            <a:ext cx="7960659" cy="3718051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1670" y="1115606"/>
            <a:ext cx="7960659" cy="767048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Визуальное представление приложения</a:t>
            </a:r>
          </a:p>
        </p:txBody>
      </p:sp>
      <p:sp>
        <p:nvSpPr>
          <p:cNvPr id="2" name="AutoShape 4" descr="Картинки по запросу vk icon">
            <a:extLst>
              <a:ext uri="{FF2B5EF4-FFF2-40B4-BE49-F238E27FC236}">
                <a16:creationId xmlns:a16="http://schemas.microsoft.com/office/drawing/2014/main" id="{F7F167DB-8F64-469D-86E4-7878B5FDC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05" y="45941"/>
            <a:ext cx="1226095" cy="9104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99120" y="6123007"/>
            <a:ext cx="73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9/1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11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0340A68E-88E7-4E25-BA94-CFCA6B9E8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" y="161542"/>
            <a:ext cx="709859" cy="70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A44906-2FEC-458E-A7EB-38FF0A7B3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68" y="1883818"/>
            <a:ext cx="7960659" cy="43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68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0294" y="1964691"/>
            <a:ext cx="7960659" cy="4158316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ru-RU" sz="2800" dirty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0294" y="1115606"/>
            <a:ext cx="7960659" cy="767048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Модель предсказания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05" y="45941"/>
            <a:ext cx="1226095" cy="9104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36560" y="6123007"/>
            <a:ext cx="899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/1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10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C138BDA4-A98F-4DAB-9F86-6EF37EB61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" y="161542"/>
            <a:ext cx="709859" cy="70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Шестеренки">
            <a:extLst>
              <a:ext uri="{FF2B5EF4-FFF2-40B4-BE49-F238E27FC236}">
                <a16:creationId xmlns:a16="http://schemas.microsoft.com/office/drawing/2014/main" id="{DD7293DA-51C1-4516-B9E5-B01096623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4270" y="2437864"/>
            <a:ext cx="914400" cy="914400"/>
          </a:xfrm>
          <a:prstGeom prst="rect">
            <a:avLst/>
          </a:prstGeom>
        </p:spPr>
      </p:pic>
      <p:pic>
        <p:nvPicPr>
          <p:cNvPr id="12" name="Рисунок 11" descr="Документ">
            <a:extLst>
              <a:ext uri="{FF2B5EF4-FFF2-40B4-BE49-F238E27FC236}">
                <a16:creationId xmlns:a16="http://schemas.microsoft.com/office/drawing/2014/main" id="{796E0245-9AD1-4BF2-8364-B94414A95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7644" y="2437864"/>
            <a:ext cx="914400" cy="914400"/>
          </a:xfrm>
          <a:prstGeom prst="rect">
            <a:avLst/>
          </a:prstGeom>
        </p:spPr>
      </p:pic>
      <p:pic>
        <p:nvPicPr>
          <p:cNvPr id="14" name="Рисунок 13" descr="Тенденция к повышению">
            <a:extLst>
              <a:ext uri="{FF2B5EF4-FFF2-40B4-BE49-F238E27FC236}">
                <a16:creationId xmlns:a16="http://schemas.microsoft.com/office/drawing/2014/main" id="{9177F52B-FB18-4237-BE7A-AF2FE8F4ED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30896" y="2438808"/>
            <a:ext cx="914400" cy="914400"/>
          </a:xfrm>
          <a:prstGeom prst="rect">
            <a:avLst/>
          </a:prstGeom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E67E686E-443D-4929-83B1-C5DC12446D20}"/>
              </a:ext>
            </a:extLst>
          </p:cNvPr>
          <p:cNvCxnSpPr>
            <a:stCxn id="12" idx="3"/>
            <a:endCxn id="3" idx="1"/>
          </p:cNvCxnSpPr>
          <p:nvPr/>
        </p:nvCxnSpPr>
        <p:spPr>
          <a:xfrm>
            <a:off x="1732044" y="2895064"/>
            <a:ext cx="492226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0BA3BBB3-CD56-418D-B6E5-90B9A4DCD9D5}"/>
              </a:ext>
            </a:extLst>
          </p:cNvPr>
          <p:cNvCxnSpPr/>
          <p:nvPr/>
        </p:nvCxnSpPr>
        <p:spPr>
          <a:xfrm>
            <a:off x="3138670" y="2895064"/>
            <a:ext cx="492226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A4BCA981-2B13-4DE6-85BB-D0E2CAB557AF}"/>
              </a:ext>
            </a:extLst>
          </p:cNvPr>
          <p:cNvCxnSpPr>
            <a:cxnSpLocks/>
          </p:cNvCxnSpPr>
          <p:nvPr/>
        </p:nvCxnSpPr>
        <p:spPr>
          <a:xfrm flipH="1">
            <a:off x="2681469" y="3352264"/>
            <a:ext cx="1" cy="49107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9792702-D2AA-4574-BB99-B309210FE280}"/>
              </a:ext>
            </a:extLst>
          </p:cNvPr>
          <p:cNvSpPr/>
          <p:nvPr/>
        </p:nvSpPr>
        <p:spPr>
          <a:xfrm>
            <a:off x="1158972" y="3931333"/>
            <a:ext cx="3044994" cy="2031325"/>
          </a:xfrm>
          <a:prstGeom prst="rect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A1608A-5F05-45B1-B9A7-3EC19483DCDF}"/>
              </a:ext>
            </a:extLst>
          </p:cNvPr>
          <p:cNvSpPr txBox="1"/>
          <p:nvPr/>
        </p:nvSpPr>
        <p:spPr>
          <a:xfrm>
            <a:off x="1190310" y="3932277"/>
            <a:ext cx="297068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Бинарные признаки</a:t>
            </a:r>
            <a:r>
              <a:rPr lang="en-US" b="1" dirty="0"/>
              <a:t> (</a:t>
            </a:r>
            <a:r>
              <a:rPr lang="ru-RU" b="1" dirty="0"/>
              <a:t>х):</a:t>
            </a:r>
          </a:p>
          <a:p>
            <a:r>
              <a:rPr lang="en-US" dirty="0"/>
              <a:t>C# : [1 / 0]</a:t>
            </a:r>
          </a:p>
          <a:p>
            <a:r>
              <a:rPr lang="en-US" dirty="0"/>
              <a:t>Java : [1 / 0]</a:t>
            </a:r>
          </a:p>
          <a:p>
            <a:r>
              <a:rPr lang="en-US" dirty="0"/>
              <a:t>Python : [1 / 0]</a:t>
            </a:r>
          </a:p>
          <a:p>
            <a:pPr algn="ctr"/>
            <a:r>
              <a:rPr lang="ru-RU" dirty="0"/>
              <a:t>…</a:t>
            </a:r>
          </a:p>
          <a:p>
            <a:r>
              <a:rPr lang="ru-RU" b="1" dirty="0"/>
              <a:t>Ожидаемая зарплата (у):</a:t>
            </a:r>
          </a:p>
          <a:p>
            <a:r>
              <a:rPr lang="ru-RU" b="1" dirty="0" err="1"/>
              <a:t>ХХ.хх</a:t>
            </a:r>
            <a:endParaRPr lang="en-US" b="1" dirty="0"/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879D6958-3885-423A-A65D-7884C040BC80}"/>
              </a:ext>
            </a:extLst>
          </p:cNvPr>
          <p:cNvCxnSpPr>
            <a:cxnSpLocks/>
          </p:cNvCxnSpPr>
          <p:nvPr/>
        </p:nvCxnSpPr>
        <p:spPr>
          <a:xfrm>
            <a:off x="4289809" y="3259256"/>
            <a:ext cx="492836" cy="56556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91AC66A-A6B2-4A59-AD8A-06F91AFF970A}"/>
              </a:ext>
            </a:extLst>
          </p:cNvPr>
          <p:cNvSpPr/>
          <p:nvPr/>
        </p:nvSpPr>
        <p:spPr>
          <a:xfrm>
            <a:off x="4655091" y="3931333"/>
            <a:ext cx="3044994" cy="2031325"/>
          </a:xfrm>
          <a:prstGeom prst="rect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 descr="ÐÐ°ÑÑÐ¸Ð½ÐºÐ¸ Ð¿Ð¾ Ð·Ð°Ð¿ÑÐ¾ÑÑ xgboost logo">
            <a:extLst>
              <a:ext uri="{FF2B5EF4-FFF2-40B4-BE49-F238E27FC236}">
                <a16:creationId xmlns:a16="http://schemas.microsoft.com/office/drawing/2014/main" id="{716A4774-D8AD-4B87-9C7C-E9A592E50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644" y="3989774"/>
            <a:ext cx="2789889" cy="191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8102F23F-1A20-4E58-998A-3013406C9F71}"/>
              </a:ext>
            </a:extLst>
          </p:cNvPr>
          <p:cNvCxnSpPr/>
          <p:nvPr/>
        </p:nvCxnSpPr>
        <p:spPr>
          <a:xfrm>
            <a:off x="4504891" y="2895064"/>
            <a:ext cx="492226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7D599B8-A89C-4F86-9033-FD905D5FCB5E}"/>
              </a:ext>
            </a:extLst>
          </p:cNvPr>
          <p:cNvSpPr txBox="1"/>
          <p:nvPr/>
        </p:nvSpPr>
        <p:spPr>
          <a:xfrm>
            <a:off x="5139086" y="2710398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Result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31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0294" y="1964691"/>
            <a:ext cx="7960659" cy="3730715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ru-RU" sz="2500" dirty="0">
                <a:latin typeface="+mj-lt"/>
                <a:cs typeface="Times New Roman" panose="02020603050405020304" pitchFamily="18" charset="0"/>
              </a:rPr>
              <a:t>Добавление новых признаков в модель предсказания зарплаты (</a:t>
            </a:r>
            <a:r>
              <a:rPr lang="en-US" sz="2500" b="1" dirty="0">
                <a:latin typeface="+mj-lt"/>
                <a:cs typeface="Times New Roman" panose="02020603050405020304" pitchFamily="18" charset="0"/>
              </a:rPr>
              <a:t>doc2Vec + SVD </a:t>
            </a:r>
            <a:r>
              <a:rPr lang="en-US" sz="2500" dirty="0">
                <a:latin typeface="+mj-lt"/>
                <a:cs typeface="Times New Roman" panose="02020603050405020304" pitchFamily="18" charset="0"/>
              </a:rPr>
              <a:t>-&gt; </a:t>
            </a:r>
            <a:r>
              <a:rPr lang="en-US" sz="2500" dirty="0" err="1">
                <a:latin typeface="+mj-lt"/>
                <a:cs typeface="Times New Roman" panose="02020603050405020304" pitchFamily="18" charset="0"/>
              </a:rPr>
              <a:t>Xgboost</a:t>
            </a:r>
            <a:r>
              <a:rPr lang="en-US" sz="2500" dirty="0">
                <a:latin typeface="+mj-lt"/>
                <a:cs typeface="Times New Roman" panose="02020603050405020304" pitchFamily="18" charset="0"/>
              </a:rPr>
              <a:t>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ru-RU" sz="2500" dirty="0">
                <a:latin typeface="+mj-lt"/>
                <a:cs typeface="Times New Roman" panose="02020603050405020304" pitchFamily="18" charset="0"/>
              </a:rPr>
              <a:t>Авторизация: разграничение прав для пользователей, администратора БД и т.д.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ru-RU" sz="2500" dirty="0">
                <a:latin typeface="+mj-lt"/>
                <a:cs typeface="Times New Roman" panose="02020603050405020304" pitchFamily="18" charset="0"/>
              </a:rPr>
              <a:t>Сбор данных с других источников вакансий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ru-RU" sz="2500" dirty="0">
                <a:latin typeface="+mj-lt"/>
                <a:cs typeface="Times New Roman" panose="02020603050405020304" pitchFamily="18" charset="0"/>
              </a:rPr>
              <a:t>Расширение функционала: </a:t>
            </a:r>
            <a:r>
              <a:rPr lang="en-US" sz="2500" dirty="0">
                <a:latin typeface="+mj-lt"/>
                <a:cs typeface="Times New Roman" panose="02020603050405020304" pitchFamily="18" charset="0"/>
              </a:rPr>
              <a:t>link power prediction </a:t>
            </a:r>
            <a:r>
              <a:rPr lang="ru-RU" sz="2500" dirty="0">
                <a:latin typeface="+mj-lt"/>
                <a:cs typeface="Times New Roman" panose="02020603050405020304" pitchFamily="18" charset="0"/>
              </a:rPr>
              <a:t>для</a:t>
            </a:r>
            <a:r>
              <a:rPr lang="en-US" sz="25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+mj-lt"/>
                <a:cs typeface="Times New Roman" panose="02020603050405020304" pitchFamily="18" charset="0"/>
              </a:rPr>
              <a:t>предсказания</a:t>
            </a:r>
            <a:r>
              <a:rPr lang="en-US" sz="25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+mj-lt"/>
                <a:cs typeface="Times New Roman" panose="02020603050405020304" pitchFamily="18" charset="0"/>
              </a:rPr>
              <a:t>актуальных связок компетенций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ru-RU" sz="2500" dirty="0">
                <a:latin typeface="+mj-lt"/>
                <a:cs typeface="Times New Roman" panose="02020603050405020304" pitchFamily="18" charset="0"/>
              </a:rPr>
              <a:t>Аналитика вакансий </a:t>
            </a:r>
            <a:r>
              <a:rPr lang="ru-RU" sz="2500" dirty="0" err="1">
                <a:latin typeface="+mj-lt"/>
                <a:cs typeface="Times New Roman" panose="02020603050405020304" pitchFamily="18" charset="0"/>
              </a:rPr>
              <a:t>не-</a:t>
            </a:r>
            <a:r>
              <a:rPr lang="en-US" sz="2500" dirty="0">
                <a:latin typeface="+mj-lt"/>
                <a:cs typeface="Times New Roman" panose="02020603050405020304" pitchFamily="18" charset="0"/>
              </a:rPr>
              <a:t>IT </a:t>
            </a:r>
            <a:r>
              <a:rPr lang="ru-RU" sz="2500" dirty="0">
                <a:latin typeface="+mj-lt"/>
                <a:cs typeface="Times New Roman" panose="02020603050405020304" pitchFamily="18" charset="0"/>
              </a:rPr>
              <a:t>областей  </a:t>
            </a:r>
            <a:endParaRPr lang="en-US" sz="2500" dirty="0">
              <a:latin typeface="+mj-lt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ru-RU" sz="2800" dirty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0294" y="1115606"/>
            <a:ext cx="7960659" cy="767048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Будущие задачи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05" y="45941"/>
            <a:ext cx="1226095" cy="9104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36560" y="6123007"/>
            <a:ext cx="899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/1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10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C138BDA4-A98F-4DAB-9F86-6EF37EB61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" y="161542"/>
            <a:ext cx="709859" cy="70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375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79148" y="2028826"/>
            <a:ext cx="4162952" cy="2177413"/>
          </a:xfrm>
        </p:spPr>
        <p:txBody>
          <a:bodyPr>
            <a:normAutofit/>
          </a:bodyPr>
          <a:lstStyle/>
          <a:p>
            <a:r>
              <a:rPr lang="ru-RU" sz="5400" b="1" dirty="0"/>
              <a:t>Спасибо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05" y="45941"/>
            <a:ext cx="1226095" cy="91046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396971" y="1163160"/>
            <a:ext cx="4323425" cy="557020"/>
          </a:xfrm>
          <a:prstGeom prst="rect">
            <a:avLst/>
          </a:prstGeom>
        </p:spPr>
        <p:txBody>
          <a:bodyPr vert="horz" lIns="228600" tIns="228600" rIns="228600" bIns="0" rtlCol="0" anchor="b">
            <a:noAutofit/>
          </a:bodyPr>
          <a:lstStyle>
            <a:lvl1pPr algn="ctr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i="0" kern="1200" cap="none" spc="-113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/>
              <a:t>RnD</a:t>
            </a:r>
            <a:r>
              <a:rPr lang="en-US" sz="3200" b="1" dirty="0"/>
              <a:t> Division</a:t>
            </a:r>
            <a:endParaRPr lang="ru-RU" sz="1050" b="1" dirty="0"/>
          </a:p>
        </p:txBody>
      </p:sp>
      <p:pic>
        <p:nvPicPr>
          <p:cNvPr id="6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CE818583-B119-40EC-8748-39E8DCF3C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" y="161542"/>
            <a:ext cx="709859" cy="70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35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0294" y="1964691"/>
            <a:ext cx="7960659" cy="3730715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2500" b="1" dirty="0">
                <a:latin typeface="+mj-lt"/>
                <a:cs typeface="Times New Roman" panose="02020603050405020304" pitchFamily="18" charset="0"/>
              </a:rPr>
              <a:t>Проблема: Отсутствие сервисов</a:t>
            </a:r>
            <a:r>
              <a:rPr lang="en-US" sz="25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latin typeface="+mj-lt"/>
                <a:cs typeface="Times New Roman" panose="02020603050405020304" pitchFamily="18" charset="0"/>
              </a:rPr>
              <a:t>визуального анализа и исследования трендов вакансий</a:t>
            </a:r>
            <a:endParaRPr lang="ru-RU" sz="2500" dirty="0">
              <a:latin typeface="+mj-lt"/>
              <a:cs typeface="Times New Roman" panose="02020603050405020304" pitchFamily="18" charset="0"/>
            </a:endParaRPr>
          </a:p>
          <a:p>
            <a:pPr lvl="1"/>
            <a:br>
              <a:rPr lang="ru-RU" sz="2500" dirty="0">
                <a:latin typeface="+mj-lt"/>
                <a:cs typeface="Times New Roman" panose="02020603050405020304" pitchFamily="18" charset="0"/>
              </a:rPr>
            </a:br>
            <a:r>
              <a:rPr lang="ru-RU" sz="2500" b="1" dirty="0">
                <a:latin typeface="+mj-lt"/>
                <a:cs typeface="Times New Roman" panose="02020603050405020304" pitchFamily="18" charset="0"/>
              </a:rPr>
              <a:t>Цель:</a:t>
            </a:r>
            <a:r>
              <a:rPr lang="en-US" sz="25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latin typeface="+mj-lt"/>
                <a:cs typeface="Times New Roman" panose="02020603050405020304" pitchFamily="18" charset="0"/>
              </a:rPr>
              <a:t>Аналитический сервис, доступный для понимания людям всех профессий</a:t>
            </a:r>
            <a:br>
              <a:rPr lang="ru-RU" sz="2500" dirty="0">
                <a:latin typeface="+mj-lt"/>
                <a:cs typeface="Times New Roman" panose="02020603050405020304" pitchFamily="18" charset="0"/>
              </a:rPr>
            </a:br>
            <a:endParaRPr lang="ru-RU" sz="2500" dirty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ru-RU" sz="2500" b="1" dirty="0">
                <a:latin typeface="+mj-lt"/>
                <a:cs typeface="Times New Roman" panose="02020603050405020304" pitchFamily="18" charset="0"/>
              </a:rPr>
              <a:t>Целевая аудитория: соискатели, аналитики, исследователи</a:t>
            </a:r>
            <a:endParaRPr lang="ru-RU" sz="25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0294" y="1115606"/>
            <a:ext cx="7960659" cy="767048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Актуальность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05" y="45941"/>
            <a:ext cx="1226095" cy="9104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99120" y="6123007"/>
            <a:ext cx="73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2/1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10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92D3A61-79D6-43F2-998D-636E2AE0A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" y="161542"/>
            <a:ext cx="709859" cy="70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176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1670" y="1950720"/>
            <a:ext cx="7960659" cy="3757975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ru-RU" sz="2800" dirty="0">
                <a:latin typeface="+mj-lt"/>
                <a:cs typeface="Times New Roman" panose="02020603050405020304" pitchFamily="18" charset="0"/>
              </a:rPr>
              <a:t>Отдельные публикуемые исследования.</a:t>
            </a:r>
          </a:p>
          <a:p>
            <a:pPr lvl="1"/>
            <a:r>
              <a:rPr lang="ru-RU" sz="2800" b="1" u="sng" dirty="0">
                <a:latin typeface="+mj-lt"/>
                <a:cs typeface="Times New Roman" panose="02020603050405020304" pitchFamily="18" charset="0"/>
              </a:rPr>
              <a:t>Отсутствие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 сервисов обработки данных о вакансиях и трендах.</a:t>
            </a:r>
          </a:p>
          <a:p>
            <a:pPr lvl="1"/>
            <a:endParaRPr lang="ru-RU" sz="2800" dirty="0">
              <a:latin typeface="+mj-lt"/>
              <a:cs typeface="Times New Roman" panose="02020603050405020304" pitchFamily="18" charset="0"/>
            </a:endParaRPr>
          </a:p>
          <a:p>
            <a:pPr lvl="1"/>
            <a:endParaRPr lang="ru-RU" sz="2800" dirty="0">
              <a:latin typeface="+mj-lt"/>
              <a:cs typeface="Times New Roman" panose="02020603050405020304" pitchFamily="18" charset="0"/>
            </a:endParaRPr>
          </a:p>
          <a:p>
            <a:pPr lvl="1"/>
            <a:endParaRPr lang="ru-RU" sz="2800" dirty="0">
              <a:latin typeface="+mj-lt"/>
              <a:cs typeface="Times New Roman" panose="02020603050405020304" pitchFamily="18" charset="0"/>
            </a:endParaRPr>
          </a:p>
          <a:p>
            <a:pPr lvl="1"/>
            <a:endParaRPr lang="ru-RU" sz="2800" dirty="0">
              <a:latin typeface="+mj-lt"/>
              <a:cs typeface="Times New Roman" panose="02020603050405020304" pitchFamily="18" charset="0"/>
            </a:endParaRPr>
          </a:p>
          <a:p>
            <a:pPr lvl="1"/>
            <a:endParaRPr lang="ru-RU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1670" y="1115606"/>
            <a:ext cx="7960659" cy="767048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Существующие решения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05" y="45941"/>
            <a:ext cx="1226095" cy="9104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99120" y="6123007"/>
            <a:ext cx="73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3/1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9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3A79467C-ECD0-4142-875E-F7DEFAB2F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" y="161542"/>
            <a:ext cx="709859" cy="70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230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33297" y="1970888"/>
            <a:ext cx="4162952" cy="17324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33297" y="3785399"/>
            <a:ext cx="4162952" cy="1426097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0292" y="1970888"/>
            <a:ext cx="7960659" cy="3773207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	 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HeadHunter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МойКруг</a:t>
            </a: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LinkedIn</a:t>
            </a:r>
          </a:p>
          <a:p>
            <a:r>
              <a:rPr lang="en-US" sz="2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  </a:t>
            </a:r>
            <a:r>
              <a:rPr lang="ru-RU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Для получения данных используется 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API </a:t>
            </a:r>
            <a:r>
              <a:rPr lang="ru-RU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данных сервисов</a:t>
            </a:r>
          </a:p>
          <a:p>
            <a:r>
              <a:rPr lang="ru-RU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  Собранные данные после сбора обрабатываются и приводятся к 	  	  единому формату</a:t>
            </a:r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  </a:t>
            </a:r>
            <a:r>
              <a:rPr lang="ru-RU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Собираемые данные вакансий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ru-RU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регион, населенный пункт, название вакансии, зарплата, опыт, работодатель, описание вакансии, наличие технологий в </a:t>
            </a:r>
            <a:r>
              <a:rPr lang="ru-RU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необходимых навыках</a:t>
            </a:r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292" y="1116589"/>
            <a:ext cx="7960659" cy="767048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Источники данных</a:t>
            </a:r>
          </a:p>
        </p:txBody>
      </p:sp>
      <p:sp>
        <p:nvSpPr>
          <p:cNvPr id="2" name="AutoShape 4" descr="Картинки по запросу vk icon">
            <a:extLst>
              <a:ext uri="{FF2B5EF4-FFF2-40B4-BE49-F238E27FC236}">
                <a16:creationId xmlns:a16="http://schemas.microsoft.com/office/drawing/2014/main" id="{F7F167DB-8F64-469D-86E4-7878B5FDC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3749" y="321866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01381" y="2465983"/>
            <a:ext cx="431193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01381" y="2803080"/>
            <a:ext cx="431193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05" y="45941"/>
            <a:ext cx="1226095" cy="910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99120" y="6123007"/>
            <a:ext cx="73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4/1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15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A7DC1F20-D245-4408-8E7D-C9F25B982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" y="161542"/>
            <a:ext cx="709859" cy="70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>
            <a:off x="701381" y="3096796"/>
            <a:ext cx="431193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82436" y="3681542"/>
            <a:ext cx="431193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90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0213" y="2318274"/>
            <a:ext cx="3232292" cy="2552983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Основные компоненты разработки:</a:t>
            </a:r>
            <a:br>
              <a:rPr lang="ru-RU" sz="2000" dirty="0"/>
            </a:br>
            <a:r>
              <a:rPr lang="ru-RU" sz="2000" dirty="0"/>
              <a:t>- Парсер данных</a:t>
            </a:r>
            <a:br>
              <a:rPr lang="ru-RU" sz="2000" dirty="0"/>
            </a:br>
            <a:r>
              <a:rPr lang="ru-RU" sz="2000" dirty="0"/>
              <a:t>- Модуль предобработки данных </a:t>
            </a:r>
            <a:br>
              <a:rPr lang="ru-RU" sz="2000" dirty="0"/>
            </a:br>
            <a:r>
              <a:rPr lang="ru-RU" sz="2000" dirty="0"/>
              <a:t>- Модуль аналитики</a:t>
            </a:r>
            <a:br>
              <a:rPr lang="ru-RU" sz="2000" dirty="0"/>
            </a:br>
            <a:r>
              <a:rPr lang="ru-RU" sz="2000" dirty="0"/>
              <a:t>- Модуль визуализации: граф компетенций, тепловая карта</a:t>
            </a:r>
            <a:br>
              <a:rPr lang="ru-RU" sz="2000" dirty="0"/>
            </a:br>
            <a:endParaRPr lang="ru-RU" sz="1800" dirty="0"/>
          </a:p>
        </p:txBody>
      </p:sp>
      <p:sp>
        <p:nvSpPr>
          <p:cNvPr id="2" name="AutoShape 4" descr="Картинки по запросу vk icon">
            <a:extLst>
              <a:ext uri="{FF2B5EF4-FFF2-40B4-BE49-F238E27FC236}">
                <a16:creationId xmlns:a16="http://schemas.microsoft.com/office/drawing/2014/main" id="{F7F167DB-8F64-469D-86E4-7878B5FDC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78190" y="38557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575E6E8-21F5-4CC0-98C7-92168CF94B9C}"/>
              </a:ext>
            </a:extLst>
          </p:cNvPr>
          <p:cNvCxnSpPr>
            <a:cxnSpLocks/>
          </p:cNvCxnSpPr>
          <p:nvPr/>
        </p:nvCxnSpPr>
        <p:spPr>
          <a:xfrm flipH="1">
            <a:off x="5350332" y="1310277"/>
            <a:ext cx="1580259" cy="5995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1AB64B22-2CB6-4CAD-86AE-8BF683158E78}"/>
              </a:ext>
            </a:extLst>
          </p:cNvPr>
          <p:cNvCxnSpPr>
            <a:cxnSpLocks/>
          </p:cNvCxnSpPr>
          <p:nvPr/>
        </p:nvCxnSpPr>
        <p:spPr>
          <a:xfrm>
            <a:off x="4997566" y="956408"/>
            <a:ext cx="0" cy="6531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A443191-4BCD-4673-915F-A7AB41D23D3D}"/>
              </a:ext>
            </a:extLst>
          </p:cNvPr>
          <p:cNvCxnSpPr>
            <a:cxnSpLocks/>
          </p:cNvCxnSpPr>
          <p:nvPr/>
        </p:nvCxnSpPr>
        <p:spPr>
          <a:xfrm>
            <a:off x="5484458" y="2385931"/>
            <a:ext cx="551758" cy="4143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4E18355-A5F4-45A7-A4C4-E3FC423DDC75}"/>
              </a:ext>
            </a:extLst>
          </p:cNvPr>
          <p:cNvCxnSpPr>
            <a:cxnSpLocks/>
          </p:cNvCxnSpPr>
          <p:nvPr/>
        </p:nvCxnSpPr>
        <p:spPr>
          <a:xfrm>
            <a:off x="6726428" y="4393512"/>
            <a:ext cx="5552" cy="66470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44" name="Picture 20" descr="Картинки по запросу user icon">
            <a:extLst>
              <a:ext uri="{FF2B5EF4-FFF2-40B4-BE49-F238E27FC236}">
                <a16:creationId xmlns:a16="http://schemas.microsoft.com/office/drawing/2014/main" id="{85F0420A-D356-445F-9052-5F3C038E9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153" y="4412337"/>
            <a:ext cx="845598" cy="84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73ED3625-55B0-4ED5-A179-61ED4771161C}"/>
              </a:ext>
            </a:extLst>
          </p:cNvPr>
          <p:cNvCxnSpPr>
            <a:cxnSpLocks/>
          </p:cNvCxnSpPr>
          <p:nvPr/>
        </p:nvCxnSpPr>
        <p:spPr>
          <a:xfrm flipH="1" flipV="1">
            <a:off x="5416813" y="2149638"/>
            <a:ext cx="2429887" cy="33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05" y="45941"/>
            <a:ext cx="1226095" cy="91046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58981" y="1729946"/>
            <a:ext cx="3045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Архитектура приложения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74" y="1642420"/>
            <a:ext cx="772385" cy="77238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722723" y="2328432"/>
            <a:ext cx="654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БД</a:t>
            </a:r>
          </a:p>
        </p:txBody>
      </p:sp>
      <p:cxnSp>
        <p:nvCxnSpPr>
          <p:cNvPr id="104" name="Прямая со стрелкой 103">
            <a:extLst>
              <a:ext uri="{FF2B5EF4-FFF2-40B4-BE49-F238E27FC236}">
                <a16:creationId xmlns:a16="http://schemas.microsoft.com/office/drawing/2014/main" id="{AA443191-4BCD-4673-915F-A7AB41D23D3D}"/>
              </a:ext>
            </a:extLst>
          </p:cNvPr>
          <p:cNvCxnSpPr>
            <a:cxnSpLocks/>
          </p:cNvCxnSpPr>
          <p:nvPr/>
        </p:nvCxnSpPr>
        <p:spPr>
          <a:xfrm flipH="1" flipV="1">
            <a:off x="5349169" y="2467036"/>
            <a:ext cx="536242" cy="4010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Прямая со стрелкой 107">
            <a:extLst>
              <a:ext uri="{FF2B5EF4-FFF2-40B4-BE49-F238E27FC236}">
                <a16:creationId xmlns:a16="http://schemas.microsoft.com/office/drawing/2014/main" id="{73ED3625-55B0-4ED5-A179-61ED4771161C}"/>
              </a:ext>
            </a:extLst>
          </p:cNvPr>
          <p:cNvCxnSpPr>
            <a:cxnSpLocks/>
          </p:cNvCxnSpPr>
          <p:nvPr/>
        </p:nvCxnSpPr>
        <p:spPr>
          <a:xfrm>
            <a:off x="5465988" y="2315463"/>
            <a:ext cx="24519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8199120" y="6123007"/>
            <a:ext cx="73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5/1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75D7CF71-797F-4A12-962C-4BADA449F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" y="161542"/>
            <a:ext cx="709859" cy="70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ÐÐ°ÑÑÐ¸Ð½ÐºÐ¸ Ð¿Ð¾ Ð·Ð°Ð¿ÑÐ¾ÑÑ headhunter">
            <a:extLst>
              <a:ext uri="{FF2B5EF4-FFF2-40B4-BE49-F238E27FC236}">
                <a16:creationId xmlns:a16="http://schemas.microsoft.com/office/drawing/2014/main" id="{5AA02045-8A8D-4977-8114-C1193FDD9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12" y="971958"/>
            <a:ext cx="1145405" cy="66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0179431A-6965-4CE7-BEC8-F6F2881F8BAA}"/>
              </a:ext>
            </a:extLst>
          </p:cNvPr>
          <p:cNvCxnSpPr>
            <a:cxnSpLocks/>
          </p:cNvCxnSpPr>
          <p:nvPr/>
        </p:nvCxnSpPr>
        <p:spPr>
          <a:xfrm>
            <a:off x="7519914" y="3661766"/>
            <a:ext cx="812627" cy="6590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A2A3FF7B-B5AA-4B5C-926C-DD7CD40E113C}"/>
              </a:ext>
            </a:extLst>
          </p:cNvPr>
          <p:cNvCxnSpPr>
            <a:cxnSpLocks/>
          </p:cNvCxnSpPr>
          <p:nvPr/>
        </p:nvCxnSpPr>
        <p:spPr>
          <a:xfrm flipH="1" flipV="1">
            <a:off x="7395339" y="3759516"/>
            <a:ext cx="803781" cy="6339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96" name="Picture 4" descr="ÐÐ°ÑÑÐ¸Ð½ÐºÐ¸ Ð¿Ð¾ Ð·Ð°Ð¿ÑÐ¾ÑÑ csv icon">
            <a:extLst>
              <a:ext uri="{FF2B5EF4-FFF2-40B4-BE49-F238E27FC236}">
                <a16:creationId xmlns:a16="http://schemas.microsoft.com/office/drawing/2014/main" id="{746BA7F6-EB17-4E06-BE00-F8A187DA9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840"/>
            <a:ext cx="724193" cy="83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EC10BFE6-EAEF-4CCF-90D2-96E569B50BD8}"/>
              </a:ext>
            </a:extLst>
          </p:cNvPr>
          <p:cNvCxnSpPr>
            <a:cxnSpLocks/>
          </p:cNvCxnSpPr>
          <p:nvPr/>
        </p:nvCxnSpPr>
        <p:spPr>
          <a:xfrm flipH="1">
            <a:off x="7481776" y="2520398"/>
            <a:ext cx="780499" cy="3705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D5E511AA-8696-4850-BB30-81E3341FC03C}"/>
              </a:ext>
            </a:extLst>
          </p:cNvPr>
          <p:cNvCxnSpPr>
            <a:cxnSpLocks/>
          </p:cNvCxnSpPr>
          <p:nvPr/>
        </p:nvCxnSpPr>
        <p:spPr>
          <a:xfrm flipV="1">
            <a:off x="7569464" y="2639792"/>
            <a:ext cx="812627" cy="3874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98" name="Picture 6" descr="ÐÐ°ÑÑÐ¸Ð½ÐºÐ¸ Ð¿Ð¾ Ð·Ð°Ð¿ÑÐ¾ÑÑ analytics icon">
            <a:extLst>
              <a:ext uri="{FF2B5EF4-FFF2-40B4-BE49-F238E27FC236}">
                <a16:creationId xmlns:a16="http://schemas.microsoft.com/office/drawing/2014/main" id="{72B12758-D025-48FE-A760-FDB24C7FC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60" y="2829976"/>
            <a:ext cx="1331679" cy="106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ÐÐ¾ÑÐ¾Ð¶ÐµÐµ Ð¸Ð·Ð¾Ð±ÑÐ°Ð¶ÐµÐ½Ð¸Ðµ">
            <a:extLst>
              <a:ext uri="{FF2B5EF4-FFF2-40B4-BE49-F238E27FC236}">
                <a16:creationId xmlns:a16="http://schemas.microsoft.com/office/drawing/2014/main" id="{E0FC818F-33B5-442D-ACDF-B87FB53EF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086" y="1651485"/>
            <a:ext cx="845598" cy="84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DD45E6F-18D7-48E6-A8CC-849ECC9BEE76}"/>
              </a:ext>
            </a:extLst>
          </p:cNvPr>
          <p:cNvSpPr txBox="1"/>
          <p:nvPr/>
        </p:nvSpPr>
        <p:spPr>
          <a:xfrm>
            <a:off x="8108153" y="1357941"/>
            <a:ext cx="97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Анализ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BBD1F0B-51BA-4730-BBE4-06CF5824C009}"/>
              </a:ext>
            </a:extLst>
          </p:cNvPr>
          <p:cNvSpPr txBox="1"/>
          <p:nvPr/>
        </p:nvSpPr>
        <p:spPr>
          <a:xfrm>
            <a:off x="5858717" y="3797580"/>
            <a:ext cx="2116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   Визуальное представление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15ED6D4-CB79-429B-BA9D-09AC59C4E75B}"/>
              </a:ext>
            </a:extLst>
          </p:cNvPr>
          <p:cNvGrpSpPr/>
          <p:nvPr/>
        </p:nvGrpSpPr>
        <p:grpSpPr>
          <a:xfrm>
            <a:off x="4897122" y="5091681"/>
            <a:ext cx="3029105" cy="1311671"/>
            <a:chOff x="4997566" y="5164377"/>
            <a:chExt cx="3029105" cy="1311671"/>
          </a:xfrm>
        </p:grpSpPr>
        <p:sp>
          <p:nvSpPr>
            <p:cNvPr id="1058" name="Прямоугольник 1057"/>
            <p:cNvSpPr/>
            <p:nvPr/>
          </p:nvSpPr>
          <p:spPr>
            <a:xfrm>
              <a:off x="4997566" y="5164377"/>
              <a:ext cx="3029105" cy="1311671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8" name="Picture 14" descr="Картинки по запросу google map icon">
              <a:extLst>
                <a:ext uri="{FF2B5EF4-FFF2-40B4-BE49-F238E27FC236}">
                  <a16:creationId xmlns:a16="http://schemas.microsoft.com/office/drawing/2014/main" id="{055BCF58-9BE6-4CD2-BAF8-581532A6FC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143" y="5335753"/>
              <a:ext cx="831690" cy="831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2" name="Picture 10" descr="ÐÐ°ÑÑÐ¸Ð½ÐºÐ¸ Ð¿Ð¾ Ð·Ð°Ð¿ÑÐ¾ÑÑ heatmap icon">
              <a:extLst>
                <a:ext uri="{FF2B5EF4-FFF2-40B4-BE49-F238E27FC236}">
                  <a16:creationId xmlns:a16="http://schemas.microsoft.com/office/drawing/2014/main" id="{7B4DFE1D-51EE-4D83-8187-295012FF0C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4410" y="5411515"/>
              <a:ext cx="680166" cy="680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4" name="Picture 12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9925E2BF-A75F-4B09-B7C5-CD6DB6FE95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7141" y="5390831"/>
              <a:ext cx="680167" cy="680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821245FE-FA1E-42A2-B686-D4B25D5F58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133" y="5411515"/>
              <a:ext cx="541772" cy="680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4598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1669" y="1962026"/>
            <a:ext cx="7960659" cy="3701663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1670" y="1115606"/>
            <a:ext cx="7960659" cy="767048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Описание архитектуры</a:t>
            </a:r>
          </a:p>
        </p:txBody>
      </p:sp>
      <p:sp>
        <p:nvSpPr>
          <p:cNvPr id="2" name="AutoShape 4" descr="Картинки по запросу vk icon">
            <a:extLst>
              <a:ext uri="{FF2B5EF4-FFF2-40B4-BE49-F238E27FC236}">
                <a16:creationId xmlns:a16="http://schemas.microsoft.com/office/drawing/2014/main" id="{F7F167DB-8F64-469D-86E4-7878B5FDC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29B71E-0014-46FF-ACB7-A07D4E547F64}"/>
              </a:ext>
            </a:extLst>
          </p:cNvPr>
          <p:cNvSpPr txBox="1"/>
          <p:nvPr/>
        </p:nvSpPr>
        <p:spPr>
          <a:xfrm>
            <a:off x="591669" y="2201662"/>
            <a:ext cx="79606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Данные считываются с помощью 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headhunter API </a:t>
            </a:r>
            <a:r>
              <a:rPr lang="ru-RU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базу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Модуль предобработки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ru-RU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подготовка данных для построения графа, тепловой карты, прогнозирования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Модуль аналитики: прогноз зарплаты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Модуль визуального представления: статистические графики, тепловая карта, граф компетенций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05" y="45941"/>
            <a:ext cx="1226095" cy="9104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99120" y="6123007"/>
            <a:ext cx="73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6/1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10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2AE4FD47-F1D5-4308-A5A0-E75F6EF17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" y="161542"/>
            <a:ext cx="709859" cy="70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272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1669" y="1963421"/>
            <a:ext cx="7960659" cy="3718051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Пользователь аутентифицируется в системе</a:t>
            </a:r>
          </a:p>
          <a:p>
            <a:pPr marL="457200" indent="-457200">
              <a:buAutoNum type="arabicPeriod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Вкладка «статистика» - построение графиков данных</a:t>
            </a:r>
          </a:p>
          <a:p>
            <a:pPr marL="457200" indent="-457200">
              <a:buAutoNum type="arabicPeriod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анализ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графов связей технологий, прогноз зарплаты, тепловая карта вакансий</a:t>
            </a:r>
          </a:p>
          <a:p>
            <a:pPr marL="457200" indent="-457200">
              <a:buAutoNum type="arabicPeriod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загрузки данных других источников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1670" y="1115606"/>
            <a:ext cx="7960659" cy="767048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Сценарий использования</a:t>
            </a:r>
          </a:p>
        </p:txBody>
      </p:sp>
      <p:sp>
        <p:nvSpPr>
          <p:cNvPr id="2" name="AutoShape 4" descr="Картинки по запросу vk icon">
            <a:extLst>
              <a:ext uri="{FF2B5EF4-FFF2-40B4-BE49-F238E27FC236}">
                <a16:creationId xmlns:a16="http://schemas.microsoft.com/office/drawing/2014/main" id="{F7F167DB-8F64-469D-86E4-7878B5FDC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05" y="45941"/>
            <a:ext cx="1226095" cy="9104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99120" y="6123007"/>
            <a:ext cx="73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9/1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11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0340A68E-88E7-4E25-BA94-CFCA6B9E8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" y="161542"/>
            <a:ext cx="709859" cy="70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923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1669" y="1963421"/>
            <a:ext cx="7960659" cy="3718051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1670" y="1115606"/>
            <a:ext cx="7960659" cy="767048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Визуальное представление приложения</a:t>
            </a:r>
          </a:p>
        </p:txBody>
      </p:sp>
      <p:sp>
        <p:nvSpPr>
          <p:cNvPr id="2" name="AutoShape 4" descr="Картинки по запросу vk icon">
            <a:extLst>
              <a:ext uri="{FF2B5EF4-FFF2-40B4-BE49-F238E27FC236}">
                <a16:creationId xmlns:a16="http://schemas.microsoft.com/office/drawing/2014/main" id="{F7F167DB-8F64-469D-86E4-7878B5FDC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05" y="45941"/>
            <a:ext cx="1226095" cy="9104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99120" y="6123007"/>
            <a:ext cx="73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7/1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12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DBB37F9C-511A-4E7F-8088-AB28432CF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" y="161542"/>
            <a:ext cx="709859" cy="70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D7F6C0-E00C-4825-84B8-3F0E0ED38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94" y="1882654"/>
            <a:ext cx="7976477" cy="431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2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1669" y="1963421"/>
            <a:ext cx="7960659" cy="3718051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1670" y="1115606"/>
            <a:ext cx="7960659" cy="767048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Визуальное представление приложения</a:t>
            </a:r>
          </a:p>
        </p:txBody>
      </p:sp>
      <p:sp>
        <p:nvSpPr>
          <p:cNvPr id="2" name="AutoShape 4" descr="Картинки по запросу vk icon">
            <a:extLst>
              <a:ext uri="{FF2B5EF4-FFF2-40B4-BE49-F238E27FC236}">
                <a16:creationId xmlns:a16="http://schemas.microsoft.com/office/drawing/2014/main" id="{F7F167DB-8F64-469D-86E4-7878B5FDC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05" y="45941"/>
            <a:ext cx="1226095" cy="9104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99120" y="6123007"/>
            <a:ext cx="73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13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43CF6D1F-24D8-42C0-84F7-13631C0AA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" y="161542"/>
            <a:ext cx="709859" cy="70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72BBD59-E84A-4283-BD44-01A54B43C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69" y="1882654"/>
            <a:ext cx="7960659" cy="43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5030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1290</TotalTime>
  <Words>259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Rockwell</vt:lpstr>
      <vt:lpstr>Times New Roman</vt:lpstr>
      <vt:lpstr>Wingdings</vt:lpstr>
      <vt:lpstr>Atlas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компоненты разработки: - Парсер данных - Модуль предобработки данных  - Модуль аналитики - Модуль визуализации: граф компетенций, тепловая карта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Carasique</dc:title>
  <dc:creator>Windows-Benutzer</dc:creator>
  <cp:lastModifiedBy>Aleksey Kulnevich</cp:lastModifiedBy>
  <cp:revision>62</cp:revision>
  <dcterms:created xsi:type="dcterms:W3CDTF">2017-10-28T10:03:07Z</dcterms:created>
  <dcterms:modified xsi:type="dcterms:W3CDTF">2018-10-27T05:31:52Z</dcterms:modified>
</cp:coreProperties>
</file>